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  <p:sldMasterId id="2147483712" r:id="rId2"/>
    <p:sldMasterId id="2147483713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8" r:id="rId8"/>
    <p:sldId id="269" r:id="rId9"/>
    <p:sldId id="270" r:id="rId10"/>
    <p:sldId id="271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Light" panose="020B0306030504020204" pitchFamily="34" charset="0"/>
      <p:regular r:id="rId25"/>
      <p:bold r:id="rId26"/>
      <p:italic r:id="rId27"/>
      <p:boldItalic r:id="rId28"/>
    </p:embeddedFont>
    <p:embeddedFont>
      <p:font typeface="Open Sans SemiBold" panose="020B07060308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1818dce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1818dce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970a59d48_1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970a59d48_1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fe94a71e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fe94a71e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fe94a71e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7fe94a71e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fe94a71e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fe94a71e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17f733afa_6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17f733afa_6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Community: Established in US, Africa, India, and Mexico. Forming soon in El Salvador and France.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970a59d48_1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970a59d48_1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d5701f236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d5701f236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d5701f23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d5701f23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970a59d48_1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970a59d48_1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70a59d4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70a59d4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70a59d4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70a59d4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91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70a59d4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70a59d4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15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70a59d4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70a59d4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53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70a59d4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70a59d4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390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970a59d48_1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970a59d48_1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layer5.io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2780" y="1455520"/>
            <a:ext cx="4166724" cy="37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60375" y="2348325"/>
            <a:ext cx="48243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00D3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 b="1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0375" y="3400550"/>
            <a:ext cx="41223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500"/>
              <a:buNone/>
              <a:defRPr sz="1500">
                <a:solidFill>
                  <a:srgbClr val="CFD8DC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00" y="298750"/>
            <a:ext cx="3729352" cy="10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1644350" y="1492500"/>
            <a:ext cx="5798952" cy="2158488"/>
          </a:xfrm>
          <a:prstGeom prst="flowChartTerminator">
            <a:avLst/>
          </a:prstGeom>
          <a:solidFill>
            <a:srgbClr val="3C494F"/>
          </a:solidFill>
          <a:ln>
            <a:noFill/>
          </a:ln>
          <a:effectLst>
            <a:outerShdw blurRad="400050" dist="19050" dir="10860000" algn="bl" rotWithShape="0">
              <a:srgbClr val="00B39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644350" y="2285400"/>
            <a:ext cx="579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TWO_COLUMNS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3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8450" y="1907475"/>
            <a:ext cx="4947098" cy="13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B39F"/>
            </a:gs>
            <a:gs pos="79000">
              <a:srgbClr val="566365"/>
            </a:gs>
            <a:gs pos="100000">
              <a:srgbClr val="395357"/>
            </a:gs>
            <a:gs pos="100000">
              <a:srgbClr val="737373"/>
            </a:gs>
          </a:gsLst>
          <a:lin ang="1350003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311700" y="400450"/>
            <a:ext cx="5565600" cy="16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434625" y="2625200"/>
            <a:ext cx="36483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0776" y="744575"/>
            <a:ext cx="4983225" cy="43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">
    <p:bg>
      <p:bgPr>
        <a:gradFill>
          <a:gsLst>
            <a:gs pos="0">
              <a:srgbClr val="00B39F"/>
            </a:gs>
            <a:gs pos="57000">
              <a:srgbClr val="096258"/>
            </a:gs>
            <a:gs pos="100000">
              <a:srgbClr val="1111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3C494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245532" y="2854050"/>
            <a:ext cx="7016700" cy="12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245525" y="4127226"/>
            <a:ext cx="70167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7150" y="2084775"/>
            <a:ext cx="5209725" cy="973950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3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22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00" y="4745450"/>
            <a:ext cx="853049" cy="22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 format defaults 1">
  <p:cSld name="CUSTOM_1_4_1">
    <p:bg>
      <p:bgPr>
        <a:gradFill>
          <a:gsLst>
            <a:gs pos="0">
              <a:srgbClr val="00B39F"/>
            </a:gs>
            <a:gs pos="40000">
              <a:srgbClr val="116A60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489138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3256800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3"/>
          </p:nvPr>
        </p:nvSpPr>
        <p:spPr>
          <a:xfrm>
            <a:off x="6024463" y="11240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cxnSp>
        <p:nvCxnSpPr>
          <p:cNvPr id="126" name="Google Shape;126;p26"/>
          <p:cNvCxnSpPr/>
          <p:nvPr/>
        </p:nvCxnSpPr>
        <p:spPr>
          <a:xfrm>
            <a:off x="3119525" y="1600525"/>
            <a:ext cx="0" cy="306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6"/>
          <p:cNvCxnSpPr/>
          <p:nvPr/>
        </p:nvCxnSpPr>
        <p:spPr>
          <a:xfrm>
            <a:off x="6094425" y="1600525"/>
            <a:ext cx="0" cy="306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head w/three columns">
  <p:cSld name="TITLE_AND_TWO_COLUMNS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6024475" y="1570197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2"/>
          </p:nvPr>
        </p:nvSpPr>
        <p:spPr>
          <a:xfrm>
            <a:off x="6024475" y="1136825"/>
            <a:ext cx="263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 b="1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3"/>
          </p:nvPr>
        </p:nvSpPr>
        <p:spPr>
          <a:xfrm>
            <a:off x="3256800" y="1136829"/>
            <a:ext cx="263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 b="1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4"/>
          </p:nvPr>
        </p:nvSpPr>
        <p:spPr>
          <a:xfrm>
            <a:off x="489150" y="1570895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5"/>
          </p:nvPr>
        </p:nvSpPr>
        <p:spPr>
          <a:xfrm>
            <a:off x="3256813" y="1570895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6"/>
          </p:nvPr>
        </p:nvSpPr>
        <p:spPr>
          <a:xfrm>
            <a:off x="489150" y="1136829"/>
            <a:ext cx="26304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 b="1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 b="1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 b="1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 b="1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29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05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7" name="Google Shape;157;p32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" name="Google Shape;161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3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meshery.io</a:t>
            </a:r>
            <a:endParaRPr dirty="0"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088" y="256514"/>
            <a:ext cx="853051" cy="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gue">
  <p:cSld name="1_Segu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 descr="C:\Documents and Settings\contractor\Desktop\Pattern_Half_Pa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75" y="2327045"/>
            <a:ext cx="6357938" cy="257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/>
          <p:nvPr/>
        </p:nvSpPr>
        <p:spPr>
          <a:xfrm>
            <a:off x="217357" y="2265389"/>
            <a:ext cx="8694300" cy="131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0" y="0"/>
            <a:ext cx="9144000" cy="1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5"/>
          <p:cNvSpPr txBox="1">
            <a:spLocks noGrp="1"/>
          </p:cNvSpPr>
          <p:nvPr>
            <p:ph type="ctrTitle"/>
          </p:nvPr>
        </p:nvSpPr>
        <p:spPr>
          <a:xfrm>
            <a:off x="221393" y="1475975"/>
            <a:ext cx="8112000" cy="18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5700" rIns="8227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5E6ED"/>
              </a:buClr>
              <a:buSzPts val="5400"/>
              <a:buFont typeface="Arial"/>
              <a:buNone/>
              <a:defRPr sz="5400" b="0">
                <a:solidFill>
                  <a:srgbClr val="55E6E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5"/>
          <p:cNvSpPr/>
          <p:nvPr/>
        </p:nvSpPr>
        <p:spPr>
          <a:xfrm>
            <a:off x="0" y="0"/>
            <a:ext cx="9144000" cy="1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5"/>
          <p:cNvSpPr/>
          <p:nvPr/>
        </p:nvSpPr>
        <p:spPr>
          <a:xfrm>
            <a:off x="7763787" y="4938384"/>
            <a:ext cx="8118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50" rIns="82100" bIns="410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dirty="0"/>
          </a:p>
        </p:txBody>
      </p:sp>
      <p:sp>
        <p:nvSpPr>
          <p:cNvPr id="174" name="Google Shape;174;p35"/>
          <p:cNvSpPr/>
          <p:nvPr/>
        </p:nvSpPr>
        <p:spPr>
          <a:xfrm>
            <a:off x="251373" y="4939685"/>
            <a:ext cx="34206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50" rIns="82100" bIns="410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© 2010 Cisco and/or its affiliates. All rights reserved.</a:t>
            </a:r>
            <a:endParaRPr sz="600" dirty="0">
              <a:solidFill>
                <a:srgbClr val="C0C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5"/>
          <p:cNvSpPr/>
          <p:nvPr/>
        </p:nvSpPr>
        <p:spPr>
          <a:xfrm>
            <a:off x="8639981" y="4935306"/>
            <a:ext cx="2604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50" rIns="82100" bIns="410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dirty="0">
              <a:solidFill>
                <a:srgbClr val="C0C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5" descr="bottom ba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75" y="4783754"/>
            <a:ext cx="8477250" cy="12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229702" y="324161"/>
            <a:ext cx="8589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5700" rIns="82275" bIns="4570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body" idx="1"/>
          </p:nvPr>
        </p:nvSpPr>
        <p:spPr>
          <a:xfrm>
            <a:off x="239713" y="1008126"/>
            <a:ext cx="8578800" cy="3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 rtl="0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SzPts val="1980"/>
              <a:buChar char="●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○"/>
              <a:defRPr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5153"/>
              </a:buClr>
              <a:buSzPts val="1600"/>
              <a:buChar char="■"/>
              <a:defRPr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5153"/>
              </a:buClr>
              <a:buSzPts val="1400"/>
              <a:buChar char="●"/>
              <a:defRPr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5153"/>
              </a:buClr>
              <a:buSzPts val="1400"/>
              <a:buChar char="○"/>
              <a:defRPr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title" idx="2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TWO_COLUMNS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11111"/>
            </a:gs>
            <a:gs pos="100000">
              <a:srgbClr val="00B39F"/>
            </a:gs>
          </a:gsLst>
          <a:lin ang="16198662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4" name="Google Shape;194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0776" y="744575"/>
            <a:ext cx="4983225" cy="43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700006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ctrTitle"/>
          </p:nvPr>
        </p:nvSpPr>
        <p:spPr>
          <a:xfrm>
            <a:off x="311703" y="744575"/>
            <a:ext cx="4983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2858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99" name="Google Shape;1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0776" y="744575"/>
            <a:ext cx="4983225" cy="43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2" name="Google Shape;20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79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 type="twoColTx">
  <p:cSld name="TITLE_AND_TWO_COLUMNS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4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TITLE_AND_TWO_COLUMNS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5"/>
          <p:cNvSpPr txBox="1">
            <a:spLocks noGrp="1"/>
          </p:cNvSpPr>
          <p:nvPr>
            <p:ph type="body" idx="1"/>
          </p:nvPr>
        </p:nvSpPr>
        <p:spPr>
          <a:xfrm>
            <a:off x="489138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5"/>
          <p:cNvSpPr txBox="1">
            <a:spLocks noGrp="1"/>
          </p:cNvSpPr>
          <p:nvPr>
            <p:ph type="body" idx="2"/>
          </p:nvPr>
        </p:nvSpPr>
        <p:spPr>
          <a:xfrm>
            <a:off x="3256800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5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sp>
        <p:nvSpPr>
          <p:cNvPr id="218" name="Google Shape;218;p45"/>
          <p:cNvSpPr txBox="1">
            <a:spLocks noGrp="1"/>
          </p:cNvSpPr>
          <p:nvPr>
            <p:ph type="body" idx="3"/>
          </p:nvPr>
        </p:nvSpPr>
        <p:spPr>
          <a:xfrm>
            <a:off x="6024463" y="11240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/Heading">
  <p:cSld name="TITLE_AND_TWO_COLUMNS_1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0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46"/>
          <p:cNvSpPr txBox="1">
            <a:spLocks noGrp="1"/>
          </p:cNvSpPr>
          <p:nvPr>
            <p:ph type="body" idx="1"/>
          </p:nvPr>
        </p:nvSpPr>
        <p:spPr>
          <a:xfrm>
            <a:off x="489150" y="1567477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body" idx="2"/>
          </p:nvPr>
        </p:nvSpPr>
        <p:spPr>
          <a:xfrm>
            <a:off x="3256813" y="1567477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sp>
        <p:nvSpPr>
          <p:cNvPr id="225" name="Google Shape;225;p46"/>
          <p:cNvSpPr txBox="1">
            <a:spLocks noGrp="1"/>
          </p:cNvSpPr>
          <p:nvPr>
            <p:ph type="body" idx="3"/>
          </p:nvPr>
        </p:nvSpPr>
        <p:spPr>
          <a:xfrm>
            <a:off x="6024475" y="1567477"/>
            <a:ext cx="26304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4"/>
          </p:nvPr>
        </p:nvSpPr>
        <p:spPr>
          <a:xfrm>
            <a:off x="489150" y="1144625"/>
            <a:ext cx="26304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5"/>
          </p:nvPr>
        </p:nvSpPr>
        <p:spPr>
          <a:xfrm>
            <a:off x="3256800" y="1144625"/>
            <a:ext cx="26304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6"/>
          </p:nvPr>
        </p:nvSpPr>
        <p:spPr>
          <a:xfrm>
            <a:off x="6024500" y="1144625"/>
            <a:ext cx="26304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CUSTOM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title" idx="2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1"/>
          </p:nvPr>
        </p:nvSpPr>
        <p:spPr>
          <a:xfrm>
            <a:off x="378013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3"/>
          </p:nvPr>
        </p:nvSpPr>
        <p:spPr>
          <a:xfrm>
            <a:off x="2487401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4"/>
          </p:nvPr>
        </p:nvSpPr>
        <p:spPr>
          <a:xfrm>
            <a:off x="4596790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47"/>
          <p:cNvSpPr txBox="1"/>
          <p:nvPr/>
        </p:nvSpPr>
        <p:spPr>
          <a:xfrm>
            <a:off x="378000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2487393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238" name="Google Shape;238;p47"/>
          <p:cNvSpPr txBox="1"/>
          <p:nvPr/>
        </p:nvSpPr>
        <p:spPr>
          <a:xfrm>
            <a:off x="4596793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239" name="Google Shape;239;p47"/>
          <p:cNvSpPr txBox="1">
            <a:spLocks noGrp="1"/>
          </p:cNvSpPr>
          <p:nvPr>
            <p:ph type="body" idx="5"/>
          </p:nvPr>
        </p:nvSpPr>
        <p:spPr>
          <a:xfrm>
            <a:off x="6706178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47"/>
          <p:cNvSpPr txBox="1"/>
          <p:nvPr/>
        </p:nvSpPr>
        <p:spPr>
          <a:xfrm>
            <a:off x="6706191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241" name="Google Shape;241;p47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pic>
        <p:nvPicPr>
          <p:cNvPr id="242" name="Google Shape;2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8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700006" scaled="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49" name="Google Shape;2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(right)">
  <p:cSld name="SECTION_TITLE_AND_DESCRIPTION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51"/>
          <p:cNvSpPr txBox="1">
            <a:spLocks noGrp="1"/>
          </p:cNvSpPr>
          <p:nvPr>
            <p:ph type="body" idx="1"/>
          </p:nvPr>
        </p:nvSpPr>
        <p:spPr>
          <a:xfrm>
            <a:off x="3696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9" name="Google Shape;25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858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subTitle" idx="2"/>
          </p:nvPr>
        </p:nvSpPr>
        <p:spPr>
          <a:xfrm>
            <a:off x="4858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111111"/>
            </a:gs>
            <a:gs pos="100000">
              <a:srgbClr val="00B39F"/>
            </a:gs>
          </a:gsLst>
          <a:lin ang="16198662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18445" y="4835675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798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89138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3256800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6024463" y="11240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APTION_ONLY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ular gradient">
  <p:cSld name="CAPTION_ONLY_1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55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pic>
        <p:nvPicPr>
          <p:cNvPr id="271" name="Google Shape;2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CUSTOM_1_6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4" name="Google Shape;274;p56"/>
          <p:cNvCxnSpPr/>
          <p:nvPr/>
        </p:nvCxnSpPr>
        <p:spPr>
          <a:xfrm>
            <a:off x="4572000" y="1467300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1E211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56"/>
          <p:cNvCxnSpPr/>
          <p:nvPr/>
        </p:nvCxnSpPr>
        <p:spPr>
          <a:xfrm>
            <a:off x="4572000" y="1467300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1E211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56"/>
          <p:cNvSpPr/>
          <p:nvPr/>
        </p:nvSpPr>
        <p:spPr>
          <a:xfrm>
            <a:off x="5259755" y="1395625"/>
            <a:ext cx="3464046" cy="1302912"/>
          </a:xfrm>
          <a:prstGeom prst="flowChartTerminator">
            <a:avLst/>
          </a:prstGeom>
          <a:solidFill>
            <a:srgbClr val="1E2117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56"/>
          <p:cNvSpPr/>
          <p:nvPr/>
        </p:nvSpPr>
        <p:spPr>
          <a:xfrm>
            <a:off x="926875" y="3168150"/>
            <a:ext cx="3206844" cy="1302912"/>
          </a:xfrm>
          <a:prstGeom prst="flowChartTerminator">
            <a:avLst/>
          </a:prstGeom>
          <a:solidFill>
            <a:srgbClr val="1E2117"/>
          </a:solidFill>
          <a:ln>
            <a:noFill/>
          </a:ln>
          <a:effectLst>
            <a:outerShdw blurRad="400050" dist="19050" dir="10860000" algn="bl" rotWithShape="0">
              <a:srgbClr val="00B39F">
                <a:alpha val="50000"/>
              </a:srgbClr>
            </a:outerShdw>
          </a:effectLst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 format defaults">
  <p:cSld name="CUSTOM_1_4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gradient">
  <p:cSld name="CUSTOM_6_1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8"/>
          <p:cNvSpPr/>
          <p:nvPr/>
        </p:nvSpPr>
        <p:spPr>
          <a:xfrm rot="10800000" flipH="1">
            <a:off x="4907500" y="1358600"/>
            <a:ext cx="3886200" cy="3784800"/>
          </a:xfrm>
          <a:prstGeom prst="rect">
            <a:avLst/>
          </a:prstGeom>
          <a:gradFill>
            <a:gsLst>
              <a:gs pos="0">
                <a:srgbClr val="111111">
                  <a:alpha val="16670"/>
                </a:srgbClr>
              </a:gs>
              <a:gs pos="100000">
                <a:srgbClr val="00B39F">
                  <a:alpha val="1667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58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8"/>
          <p:cNvSpPr/>
          <p:nvPr/>
        </p:nvSpPr>
        <p:spPr>
          <a:xfrm rot="10800000" flipH="1">
            <a:off x="411700" y="1358600"/>
            <a:ext cx="3886200" cy="3784800"/>
          </a:xfrm>
          <a:prstGeom prst="rect">
            <a:avLst/>
          </a:prstGeom>
          <a:gradFill>
            <a:gsLst>
              <a:gs pos="0">
                <a:srgbClr val="111111">
                  <a:alpha val="16670"/>
                </a:srgbClr>
              </a:gs>
              <a:gs pos="100000">
                <a:srgbClr val="00B39F">
                  <a:alpha val="1667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58"/>
          <p:cNvSpPr txBox="1">
            <a:spLocks noGrp="1"/>
          </p:cNvSpPr>
          <p:nvPr>
            <p:ph type="body" idx="1"/>
          </p:nvPr>
        </p:nvSpPr>
        <p:spPr>
          <a:xfrm>
            <a:off x="716500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58"/>
          <p:cNvSpPr txBox="1">
            <a:spLocks noGrp="1"/>
          </p:cNvSpPr>
          <p:nvPr>
            <p:ph type="body" idx="2"/>
          </p:nvPr>
        </p:nvSpPr>
        <p:spPr>
          <a:xfrm>
            <a:off x="4843075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58"/>
          <p:cNvSpPr txBox="1">
            <a:spLocks noGrp="1"/>
          </p:cNvSpPr>
          <p:nvPr>
            <p:ph type="body" idx="3"/>
          </p:nvPr>
        </p:nvSpPr>
        <p:spPr>
          <a:xfrm>
            <a:off x="8944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body" idx="4"/>
          </p:nvPr>
        </p:nvSpPr>
        <p:spPr>
          <a:xfrm>
            <a:off x="48430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89" name="Google Shape;28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gradient 2">
  <p:cSld name="CUSTOM_6_1_2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9"/>
          <p:cNvSpPr txBox="1">
            <a:spLocks noGrp="1"/>
          </p:cNvSpPr>
          <p:nvPr>
            <p:ph type="body" idx="1"/>
          </p:nvPr>
        </p:nvSpPr>
        <p:spPr>
          <a:xfrm>
            <a:off x="716500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59"/>
          <p:cNvSpPr txBox="1">
            <a:spLocks noGrp="1"/>
          </p:cNvSpPr>
          <p:nvPr>
            <p:ph type="body" idx="2"/>
          </p:nvPr>
        </p:nvSpPr>
        <p:spPr>
          <a:xfrm>
            <a:off x="4843075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59"/>
          <p:cNvSpPr txBox="1">
            <a:spLocks noGrp="1"/>
          </p:cNvSpPr>
          <p:nvPr>
            <p:ph type="body" idx="3"/>
          </p:nvPr>
        </p:nvSpPr>
        <p:spPr>
          <a:xfrm>
            <a:off x="8944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59"/>
          <p:cNvSpPr txBox="1">
            <a:spLocks noGrp="1"/>
          </p:cNvSpPr>
          <p:nvPr>
            <p:ph type="body" idx="4"/>
          </p:nvPr>
        </p:nvSpPr>
        <p:spPr>
          <a:xfrm>
            <a:off x="48430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6" name="Google Shape;29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gradient 1">
  <p:cSld name="CUSTOM_6_1_1">
    <p:bg>
      <p:bgPr>
        <a:gradFill>
          <a:gsLst>
            <a:gs pos="0">
              <a:srgbClr val="111111"/>
            </a:gs>
            <a:gs pos="100000">
              <a:srgbClr val="00B39F"/>
            </a:gs>
          </a:gsLst>
          <a:lin ang="16200038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0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60"/>
          <p:cNvSpPr/>
          <p:nvPr/>
        </p:nvSpPr>
        <p:spPr>
          <a:xfrm>
            <a:off x="411700" y="1358600"/>
            <a:ext cx="3886200" cy="3784800"/>
          </a:xfrm>
          <a:prstGeom prst="rect">
            <a:avLst/>
          </a:prstGeom>
          <a:gradFill>
            <a:gsLst>
              <a:gs pos="0">
                <a:srgbClr val="111111">
                  <a:alpha val="16670"/>
                </a:srgbClr>
              </a:gs>
              <a:gs pos="100000">
                <a:srgbClr val="00B39F">
                  <a:alpha val="1667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60"/>
          <p:cNvSpPr txBox="1">
            <a:spLocks noGrp="1"/>
          </p:cNvSpPr>
          <p:nvPr>
            <p:ph type="body" idx="1"/>
          </p:nvPr>
        </p:nvSpPr>
        <p:spPr>
          <a:xfrm>
            <a:off x="716500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2"/>
          </p:nvPr>
        </p:nvSpPr>
        <p:spPr>
          <a:xfrm>
            <a:off x="4843075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body" idx="3"/>
          </p:nvPr>
        </p:nvSpPr>
        <p:spPr>
          <a:xfrm>
            <a:off x="8944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60"/>
          <p:cNvSpPr txBox="1">
            <a:spLocks noGrp="1"/>
          </p:cNvSpPr>
          <p:nvPr>
            <p:ph type="body" idx="4"/>
          </p:nvPr>
        </p:nvSpPr>
        <p:spPr>
          <a:xfrm>
            <a:off x="48430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60"/>
          <p:cNvSpPr/>
          <p:nvPr/>
        </p:nvSpPr>
        <p:spPr>
          <a:xfrm>
            <a:off x="4907500" y="1358600"/>
            <a:ext cx="3886200" cy="3784800"/>
          </a:xfrm>
          <a:prstGeom prst="rect">
            <a:avLst/>
          </a:prstGeom>
          <a:gradFill>
            <a:gsLst>
              <a:gs pos="0">
                <a:srgbClr val="111111">
                  <a:alpha val="16670"/>
                </a:srgbClr>
              </a:gs>
              <a:gs pos="100000">
                <a:srgbClr val="00B39F">
                  <a:alpha val="1667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5" name="Google Shape;305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32295" y="4830425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bg>
      <p:bgPr>
        <a:gradFill>
          <a:gsLst>
            <a:gs pos="0">
              <a:srgbClr val="111111"/>
            </a:gs>
            <a:gs pos="100000">
              <a:srgbClr val="00B39F"/>
            </a:gs>
          </a:gsLst>
          <a:lin ang="16200038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61"/>
          <p:cNvSpPr/>
          <p:nvPr/>
        </p:nvSpPr>
        <p:spPr>
          <a:xfrm>
            <a:off x="716500" y="1358600"/>
            <a:ext cx="7851300" cy="3784800"/>
          </a:xfrm>
          <a:prstGeom prst="rect">
            <a:avLst/>
          </a:prstGeom>
          <a:gradFill>
            <a:gsLst>
              <a:gs pos="0">
                <a:srgbClr val="111111">
                  <a:alpha val="16670"/>
                </a:srgbClr>
              </a:gs>
              <a:gs pos="100000">
                <a:srgbClr val="00B39F">
                  <a:alpha val="1667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61"/>
          <p:cNvSpPr txBox="1">
            <a:spLocks noGrp="1"/>
          </p:cNvSpPr>
          <p:nvPr>
            <p:ph type="body" idx="1"/>
          </p:nvPr>
        </p:nvSpPr>
        <p:spPr>
          <a:xfrm>
            <a:off x="894475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61"/>
          <p:cNvSpPr txBox="1">
            <a:spLocks noGrp="1"/>
          </p:cNvSpPr>
          <p:nvPr>
            <p:ph type="body" idx="2"/>
          </p:nvPr>
        </p:nvSpPr>
        <p:spPr>
          <a:xfrm>
            <a:off x="4843075" y="1638225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61"/>
          <p:cNvSpPr txBox="1">
            <a:spLocks noGrp="1"/>
          </p:cNvSpPr>
          <p:nvPr>
            <p:ph type="body" idx="3"/>
          </p:nvPr>
        </p:nvSpPr>
        <p:spPr>
          <a:xfrm>
            <a:off x="8944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61"/>
          <p:cNvSpPr txBox="1">
            <a:spLocks noGrp="1"/>
          </p:cNvSpPr>
          <p:nvPr>
            <p:ph type="body" idx="4"/>
          </p:nvPr>
        </p:nvSpPr>
        <p:spPr>
          <a:xfrm>
            <a:off x="4843075" y="3409100"/>
            <a:ext cx="3580500" cy="15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3" name="Google Shape;31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32295" y="4847375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53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/>
          <p:nvPr/>
        </p:nvSpPr>
        <p:spPr>
          <a:xfrm>
            <a:off x="6359619" y="1314350"/>
            <a:ext cx="3362700" cy="3298200"/>
          </a:xfrm>
          <a:prstGeom prst="ellipse">
            <a:avLst/>
          </a:prstGeom>
          <a:gradFill>
            <a:gsLst>
              <a:gs pos="0">
                <a:srgbClr val="00B39F"/>
              </a:gs>
              <a:gs pos="100000">
                <a:srgbClr val="111111"/>
              </a:gs>
            </a:gsLst>
            <a:lin ang="16198662" scaled="0"/>
          </a:gradFill>
          <a:ln>
            <a:noFill/>
          </a:ln>
          <a:effectLst>
            <a:outerShdw blurRad="200025" dist="66675" dir="96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62"/>
          <p:cNvSpPr txBox="1">
            <a:spLocks noGrp="1"/>
          </p:cNvSpPr>
          <p:nvPr>
            <p:ph type="subTitle" idx="1"/>
          </p:nvPr>
        </p:nvSpPr>
        <p:spPr>
          <a:xfrm>
            <a:off x="311700" y="1180650"/>
            <a:ext cx="3705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2"/>
          <p:cNvSpPr txBox="1">
            <a:spLocks noGrp="1"/>
          </p:cNvSpPr>
          <p:nvPr>
            <p:ph type="body" idx="2"/>
          </p:nvPr>
        </p:nvSpPr>
        <p:spPr>
          <a:xfrm>
            <a:off x="311700" y="1875450"/>
            <a:ext cx="37650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62"/>
          <p:cNvSpPr/>
          <p:nvPr/>
        </p:nvSpPr>
        <p:spPr>
          <a:xfrm>
            <a:off x="4852550" y="1396475"/>
            <a:ext cx="2643900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62"/>
          <p:cNvSpPr/>
          <p:nvPr/>
        </p:nvSpPr>
        <p:spPr>
          <a:xfrm>
            <a:off x="4411800" y="2277600"/>
            <a:ext cx="2643900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62"/>
          <p:cNvSpPr/>
          <p:nvPr/>
        </p:nvSpPr>
        <p:spPr>
          <a:xfrm>
            <a:off x="5030525" y="3158725"/>
            <a:ext cx="2643900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62"/>
          <p:cNvSpPr/>
          <p:nvPr/>
        </p:nvSpPr>
        <p:spPr>
          <a:xfrm>
            <a:off x="5555750" y="4039850"/>
            <a:ext cx="2643900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62"/>
          <p:cNvSpPr txBox="1">
            <a:spLocks noGrp="1"/>
          </p:cNvSpPr>
          <p:nvPr>
            <p:ph type="body" idx="3"/>
          </p:nvPr>
        </p:nvSpPr>
        <p:spPr>
          <a:xfrm>
            <a:off x="4955100" y="1484825"/>
            <a:ext cx="24687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62"/>
          <p:cNvSpPr txBox="1">
            <a:spLocks noGrp="1"/>
          </p:cNvSpPr>
          <p:nvPr>
            <p:ph type="body" idx="4"/>
          </p:nvPr>
        </p:nvSpPr>
        <p:spPr>
          <a:xfrm>
            <a:off x="5107375" y="3247075"/>
            <a:ext cx="25029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62"/>
          <p:cNvSpPr txBox="1">
            <a:spLocks noGrp="1"/>
          </p:cNvSpPr>
          <p:nvPr>
            <p:ph type="body" idx="5"/>
          </p:nvPr>
        </p:nvSpPr>
        <p:spPr>
          <a:xfrm>
            <a:off x="5641150" y="407265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62"/>
          <p:cNvSpPr txBox="1">
            <a:spLocks noGrp="1"/>
          </p:cNvSpPr>
          <p:nvPr>
            <p:ph type="body" idx="6"/>
          </p:nvPr>
        </p:nvSpPr>
        <p:spPr>
          <a:xfrm>
            <a:off x="4514350" y="2365950"/>
            <a:ext cx="24687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595959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595959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pic>
        <p:nvPicPr>
          <p:cNvPr id="327" name="Google Shape;32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6613" y="381000"/>
            <a:ext cx="386375" cy="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2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78013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2487401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4"/>
          </p:nvPr>
        </p:nvSpPr>
        <p:spPr>
          <a:xfrm>
            <a:off x="4596790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378000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40" name="Google Shape;40;p7"/>
          <p:cNvSpPr txBox="1"/>
          <p:nvPr/>
        </p:nvSpPr>
        <p:spPr>
          <a:xfrm>
            <a:off x="2487393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4596793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5"/>
          </p:nvPr>
        </p:nvSpPr>
        <p:spPr>
          <a:xfrm>
            <a:off x="6706178" y="1512000"/>
            <a:ext cx="20598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6706191" y="1136825"/>
            <a:ext cx="20598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 idx="6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3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63"/>
          <p:cNvSpPr txBox="1">
            <a:spLocks noGrp="1"/>
          </p:cNvSpPr>
          <p:nvPr>
            <p:ph type="body" idx="1"/>
          </p:nvPr>
        </p:nvSpPr>
        <p:spPr>
          <a:xfrm>
            <a:off x="356825" y="1468775"/>
            <a:ext cx="5281200" cy="30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63"/>
          <p:cNvSpPr/>
          <p:nvPr/>
        </p:nvSpPr>
        <p:spPr>
          <a:xfrm>
            <a:off x="5703725" y="799350"/>
            <a:ext cx="1858500" cy="1610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15000" endPos="32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63"/>
          <p:cNvSpPr/>
          <p:nvPr/>
        </p:nvSpPr>
        <p:spPr>
          <a:xfrm>
            <a:off x="7322050" y="3349800"/>
            <a:ext cx="2559000" cy="2217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3" name="Google Shape;33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4"/>
          <p:cNvSpPr/>
          <p:nvPr/>
        </p:nvSpPr>
        <p:spPr>
          <a:xfrm>
            <a:off x="0" y="1748425"/>
            <a:ext cx="9144000" cy="199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64"/>
          <p:cNvSpPr/>
          <p:nvPr/>
        </p:nvSpPr>
        <p:spPr>
          <a:xfrm>
            <a:off x="5101650" y="1045225"/>
            <a:ext cx="3931800" cy="3406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D3A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64"/>
          <p:cNvSpPr/>
          <p:nvPr/>
        </p:nvSpPr>
        <p:spPr>
          <a:xfrm>
            <a:off x="5396100" y="1300225"/>
            <a:ext cx="3342900" cy="28962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64"/>
          <p:cNvSpPr txBox="1">
            <a:spLocks noGrp="1"/>
          </p:cNvSpPr>
          <p:nvPr>
            <p:ph type="body" idx="1"/>
          </p:nvPr>
        </p:nvSpPr>
        <p:spPr>
          <a:xfrm>
            <a:off x="311700" y="1867025"/>
            <a:ext cx="41718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64"/>
          <p:cNvSpPr txBox="1">
            <a:spLocks noGrp="1"/>
          </p:cNvSpPr>
          <p:nvPr>
            <p:ph type="title" idx="2"/>
          </p:nvPr>
        </p:nvSpPr>
        <p:spPr>
          <a:xfrm>
            <a:off x="5673750" y="2156050"/>
            <a:ext cx="26352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41" name="Google Shape;34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bg>
      <p:bgPr>
        <a:gradFill>
          <a:gsLst>
            <a:gs pos="0">
              <a:srgbClr val="00B39F"/>
            </a:gs>
            <a:gs pos="100000">
              <a:srgbClr val="111111"/>
            </a:gs>
          </a:gsLst>
          <a:lin ang="16198662" scaled="0"/>
        </a:gra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5"/>
          <p:cNvSpPr txBox="1">
            <a:spLocks noGrp="1"/>
          </p:cNvSpPr>
          <p:nvPr>
            <p:ph type="title"/>
          </p:nvPr>
        </p:nvSpPr>
        <p:spPr>
          <a:xfrm>
            <a:off x="2058050" y="1685250"/>
            <a:ext cx="4651500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344" name="Google Shape;344;p65"/>
          <p:cNvSpPr/>
          <p:nvPr/>
        </p:nvSpPr>
        <p:spPr>
          <a:xfrm>
            <a:off x="6465950" y="2875550"/>
            <a:ext cx="3931800" cy="3406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D3A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65"/>
          <p:cNvSpPr/>
          <p:nvPr/>
        </p:nvSpPr>
        <p:spPr>
          <a:xfrm>
            <a:off x="-1346875" y="-1691875"/>
            <a:ext cx="3931800" cy="3406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D3A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65"/>
          <p:cNvSpPr/>
          <p:nvPr/>
        </p:nvSpPr>
        <p:spPr>
          <a:xfrm>
            <a:off x="6760400" y="3130550"/>
            <a:ext cx="3342900" cy="28962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65"/>
          <p:cNvSpPr/>
          <p:nvPr/>
        </p:nvSpPr>
        <p:spPr>
          <a:xfrm>
            <a:off x="-1052425" y="-1436875"/>
            <a:ext cx="3342900" cy="28962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8" name="Google Shape;34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1520" y="161450"/>
            <a:ext cx="219750" cy="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test">
  <p:cSld name="TITLE_1">
    <p:bg>
      <p:bgPr>
        <a:gradFill>
          <a:gsLst>
            <a:gs pos="0">
              <a:srgbClr val="111111"/>
            </a:gs>
            <a:gs pos="100000">
              <a:srgbClr val="00B39F"/>
            </a:gs>
          </a:gsLst>
          <a:lin ang="16198662" scaled="0"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6"/>
          <p:cNvPicPr preferRelativeResize="0"/>
          <p:nvPr/>
        </p:nvPicPr>
        <p:blipFill rotWithShape="1">
          <a:blip r:embed="rId2">
            <a:alphaModFix/>
          </a:blip>
          <a:srcRect t="6042" b="5360"/>
          <a:stretch/>
        </p:blipFill>
        <p:spPr>
          <a:xfrm>
            <a:off x="0" y="0"/>
            <a:ext cx="9144001" cy="51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2" name="Google Shape;352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3" name="Google Shape;3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776" y="744575"/>
            <a:ext cx="4983225" cy="43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w/separators">
  <p:cSld name="CUSTOM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024463" y="11240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489138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>
            <a:hlinkClick r:id="rId3"/>
          </p:cNvPr>
          <p:cNvSpPr txBox="1">
            <a:spLocks noGrp="1"/>
          </p:cNvSpPr>
          <p:nvPr>
            <p:ph type="sldNum" idx="12"/>
          </p:nvPr>
        </p:nvSpPr>
        <p:spPr>
          <a:xfrm>
            <a:off x="8093370" y="466322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9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layer5.io</a:t>
            </a:r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3134550" y="1336925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6478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8"/>
          <p:cNvCxnSpPr/>
          <p:nvPr/>
        </p:nvCxnSpPr>
        <p:spPr>
          <a:xfrm>
            <a:off x="6009450" y="1292875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6478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3256800" y="1152475"/>
            <a:ext cx="263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quare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0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9"/>
          <p:cNvCxnSpPr/>
          <p:nvPr/>
        </p:nvCxnSpPr>
        <p:spPr>
          <a:xfrm>
            <a:off x="4572000" y="1314900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6478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 txBox="1">
            <a:spLocks noGrp="1"/>
          </p:cNvSpPr>
          <p:nvPr>
            <p:ph type="title" idx="2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 sz="1200"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quare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0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413" y="390250"/>
            <a:ext cx="386375" cy="3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0"/>
          <p:cNvCxnSpPr/>
          <p:nvPr/>
        </p:nvCxnSpPr>
        <p:spPr>
          <a:xfrm>
            <a:off x="4572000" y="1314900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6478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0"/>
          <p:cNvCxnSpPr/>
          <p:nvPr/>
        </p:nvCxnSpPr>
        <p:spPr>
          <a:xfrm>
            <a:off x="4572000" y="1314900"/>
            <a:ext cx="0" cy="2970900"/>
          </a:xfrm>
          <a:prstGeom prst="straightConnector1">
            <a:avLst/>
          </a:prstGeom>
          <a:noFill/>
          <a:ln w="9525" cap="flat" cmpd="sng">
            <a:solidFill>
              <a:srgbClr val="6478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0"/>
          <p:cNvSpPr txBox="1">
            <a:spLocks noGrp="1"/>
          </p:cNvSpPr>
          <p:nvPr>
            <p:ph type="title" idx="2"/>
          </p:nvPr>
        </p:nvSpPr>
        <p:spPr>
          <a:xfrm>
            <a:off x="311700" y="714027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rgbClr val="CFD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C49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C494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C494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311700" y="2636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body" idx="1"/>
          </p:nvPr>
        </p:nvSpPr>
        <p:spPr>
          <a:xfrm>
            <a:off x="311700" y="97109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1" name="Google Shape;191;p39"/>
          <p:cNvSpPr txBox="1"/>
          <p:nvPr/>
        </p:nvSpPr>
        <p:spPr>
          <a:xfrm>
            <a:off x="903900" y="55814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ssues?q=is%3Aopen+is%3Aissue+archived%3Afalse+org%3Alayer5io+org%3Ameshery+org%3Aservice-mesh-performance+org%3Aservice-mesh-patterns+label%3A%22help+wanted%22+" TargetMode="External"/><Relationship Id="rId13" Type="http://schemas.openxmlformats.org/officeDocument/2006/relationships/hyperlink" Target="https://layer5.io/community/members" TargetMode="External"/><Relationship Id="rId3" Type="http://schemas.openxmlformats.org/officeDocument/2006/relationships/hyperlink" Target="http://slack.layer5.io/" TargetMode="External"/><Relationship Id="rId7" Type="http://schemas.openxmlformats.org/officeDocument/2006/relationships/hyperlink" Target="https://layer5.io/community/handbook/repository-overview" TargetMode="External"/><Relationship Id="rId12" Type="http://schemas.openxmlformats.org/officeDocument/2006/relationships/hyperlink" Target="https://layer5.io/newcom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11" Type="http://schemas.openxmlformats.org/officeDocument/2006/relationships/hyperlink" Target="https://meet.layer5.io" TargetMode="External"/><Relationship Id="rId5" Type="http://schemas.openxmlformats.org/officeDocument/2006/relationships/hyperlink" Target="https://layer5.io/community/meshmates" TargetMode="External"/><Relationship Id="rId10" Type="http://schemas.openxmlformats.org/officeDocument/2006/relationships/hyperlink" Target="https://meshery.io/subscribe" TargetMode="External"/><Relationship Id="rId4" Type="http://schemas.openxmlformats.org/officeDocument/2006/relationships/hyperlink" Target="https://layer5.io/community/newcomers" TargetMode="External"/><Relationship Id="rId9" Type="http://schemas.openxmlformats.org/officeDocument/2006/relationships/hyperlink" Target="https://discuss.layer5.io" TargetMode="External"/><Relationship Id="rId14" Type="http://schemas.openxmlformats.org/officeDocument/2006/relationships/hyperlink" Target="https://layer5.io/community/calenda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hyperlink" Target="https://twitter.com/mesheryio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hyperlink" Target="https://github.com/meshery" TargetMode="External"/><Relationship Id="rId5" Type="http://schemas.openxmlformats.org/officeDocument/2006/relationships/image" Target="../media/image33.png"/><Relationship Id="rId15" Type="http://schemas.openxmlformats.org/officeDocument/2006/relationships/hyperlink" Target="https://slack.laye5.io" TargetMode="External"/><Relationship Id="rId10" Type="http://schemas.openxmlformats.org/officeDocument/2006/relationships/hyperlink" Target="https://linkedin.com/company/meshery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s://youtube.com/c/Layer5io" TargetMode="External"/><Relationship Id="rId9" Type="http://schemas.openxmlformats.org/officeDocument/2006/relationships/hyperlink" Target="https://discuss.layer5.io" TargetMode="Externa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ayer5.io/community/members/yash-sharma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twitter.com/yashsharma_f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github.com/yashsharma1911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hyperlink" Target="https://meshery.io/integrations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/>
          <p:nvPr/>
        </p:nvSpPr>
        <p:spPr>
          <a:xfrm>
            <a:off x="57450" y="66600"/>
            <a:ext cx="9029100" cy="5010300"/>
          </a:xfrm>
          <a:prstGeom prst="roundRect">
            <a:avLst>
              <a:gd name="adj" fmla="val 3018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67"/>
          <p:cNvSpPr txBox="1"/>
          <p:nvPr/>
        </p:nvSpPr>
        <p:spPr>
          <a:xfrm>
            <a:off x="1869900" y="1362900"/>
            <a:ext cx="5404200" cy="11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Multiplayer Kubernetes: </a:t>
            </a:r>
            <a:endParaRPr sz="32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GitOps with Friends</a:t>
            </a:r>
            <a:endParaRPr sz="32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pic>
        <p:nvPicPr>
          <p:cNvPr id="360" name="Google Shape;3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237" y="2963172"/>
            <a:ext cx="1307525" cy="12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375" y="366816"/>
            <a:ext cx="1474199" cy="2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00" y="164199"/>
            <a:ext cx="1537075" cy="1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/>
          <p:nvPr/>
        </p:nvSpPr>
        <p:spPr>
          <a:xfrm>
            <a:off x="57450" y="66600"/>
            <a:ext cx="9029100" cy="5010300"/>
          </a:xfrm>
          <a:prstGeom prst="roundRect">
            <a:avLst>
              <a:gd name="adj" fmla="val 3018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0" dist="19050" dir="54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Keda design">
            <a:hlinkClick r:id="" action="ppaction://media"/>
            <a:extLst>
              <a:ext uri="{FF2B5EF4-FFF2-40B4-BE49-F238E27FC236}">
                <a16:creationId xmlns:a16="http://schemas.microsoft.com/office/drawing/2014/main" id="{D5321E03-E332-6D60-372D-DE26D236C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856" y="438745"/>
            <a:ext cx="8658287" cy="4266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>
            <a:spLocks noGrp="1"/>
          </p:cNvSpPr>
          <p:nvPr>
            <p:ph type="body" idx="2"/>
          </p:nvPr>
        </p:nvSpPr>
        <p:spPr>
          <a:xfrm>
            <a:off x="4939500" y="758527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 dirty="0">
                <a:solidFill>
                  <a:srgbClr val="1E2117"/>
                </a:solidFill>
                <a:latin typeface="+mj-lt"/>
              </a:rPr>
              <a:t>My Contributions</a:t>
            </a:r>
            <a:endParaRPr sz="4200" dirty="0">
              <a:solidFill>
                <a:srgbClr val="1E2117"/>
              </a:solidFill>
              <a:latin typeface="+mj-lt"/>
            </a:endParaRPr>
          </a:p>
        </p:txBody>
      </p:sp>
      <p:pic>
        <p:nvPicPr>
          <p:cNvPr id="422" name="Google Shape;4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81" y="1545700"/>
            <a:ext cx="2052174" cy="20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/>
          <p:nvPr/>
        </p:nvSpPr>
        <p:spPr>
          <a:xfrm>
            <a:off x="190275" y="1384250"/>
            <a:ext cx="62616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Implemented Keys and Keychain based authorization which helps Meshery administrators to have more granular access over team &amp; user permissions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Created 3 new mesheryctl commands to help users to generate models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Created CRUD APIs for construct like views and roles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Implemented resource access control to manage permissions of resource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Helped in hosting weekly Meshery development meeting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74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My Contribution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429" name="Google Shape;4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>
            <a:spLocks noGrp="1"/>
          </p:cNvSpPr>
          <p:nvPr>
            <p:ph type="body" idx="2"/>
          </p:nvPr>
        </p:nvSpPr>
        <p:spPr>
          <a:xfrm>
            <a:off x="4939500" y="758527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rgbClr val="1E2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you can</a:t>
            </a:r>
            <a:endParaRPr sz="4200" dirty="0">
              <a:solidFill>
                <a:srgbClr val="1E2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200" dirty="0">
                <a:solidFill>
                  <a:srgbClr val="1E2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start?</a:t>
            </a:r>
            <a:endParaRPr sz="4200" dirty="0">
              <a:solidFill>
                <a:srgbClr val="1E2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35" name="Google Shape;4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81" y="1545700"/>
            <a:ext cx="2052174" cy="20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/>
          <p:nvPr/>
        </p:nvSpPr>
        <p:spPr>
          <a:xfrm>
            <a:off x="-1266977" y="5853175"/>
            <a:ext cx="323100" cy="2455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C4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441" name="Google Shape;441;p76"/>
          <p:cNvSpPr txBox="1"/>
          <p:nvPr/>
        </p:nvSpPr>
        <p:spPr>
          <a:xfrm rot="-5400000">
            <a:off x="-1970313" y="6810488"/>
            <a:ext cx="172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Sustainability</a:t>
            </a:r>
            <a:endParaRPr sz="1100" dirty="0">
              <a:solidFill>
                <a:srgbClr val="CCCCCC"/>
              </a:solidFill>
            </a:endParaRPr>
          </a:p>
        </p:txBody>
      </p:sp>
      <p:sp>
        <p:nvSpPr>
          <p:cNvPr id="442" name="Google Shape;442;p76"/>
          <p:cNvSpPr/>
          <p:nvPr/>
        </p:nvSpPr>
        <p:spPr>
          <a:xfrm>
            <a:off x="2150175" y="2882471"/>
            <a:ext cx="4843800" cy="174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76"/>
          <p:cNvSpPr/>
          <p:nvPr/>
        </p:nvSpPr>
        <p:spPr>
          <a:xfrm>
            <a:off x="4572000" y="1266125"/>
            <a:ext cx="4577700" cy="174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76"/>
          <p:cNvSpPr/>
          <p:nvPr/>
        </p:nvSpPr>
        <p:spPr>
          <a:xfrm>
            <a:off x="0" y="1266115"/>
            <a:ext cx="4577700" cy="174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05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Layer5 Community! </a:t>
            </a:r>
            <a:endParaRPr dirty="0"/>
          </a:p>
        </p:txBody>
      </p:sp>
      <p:sp>
        <p:nvSpPr>
          <p:cNvPr id="446" name="Google Shape;446;p76"/>
          <p:cNvSpPr txBox="1">
            <a:spLocks noGrp="1"/>
          </p:cNvSpPr>
          <p:nvPr>
            <p:ph type="body" idx="1"/>
          </p:nvPr>
        </p:nvSpPr>
        <p:spPr>
          <a:xfrm>
            <a:off x="361400" y="1266124"/>
            <a:ext cx="4050300" cy="1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9144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How do I start?</a:t>
            </a:r>
            <a:endParaRPr sz="1600" b="1" dirty="0"/>
          </a:p>
          <a:p>
            <a:pPr marL="274320" lvl="0" indent="-232409" algn="l" rtl="0"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-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Jump into our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Slack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74320" lvl="0" indent="-232409" algn="l" rtl="0"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-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Review our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beginner guides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74320" lvl="0" indent="-232409" algn="l" rtl="0"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-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Get a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MeshMate</a:t>
            </a:r>
            <a:endParaRPr sz="1600" dirty="0"/>
          </a:p>
        </p:txBody>
      </p:sp>
      <p:pic>
        <p:nvPicPr>
          <p:cNvPr id="447" name="Google Shape;447;p76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>
            <a:off x="7717775" y="3721049"/>
            <a:ext cx="2492950" cy="24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6"/>
          <p:cNvSpPr txBox="1"/>
          <p:nvPr/>
        </p:nvSpPr>
        <p:spPr>
          <a:xfrm>
            <a:off x="2259900" y="3031390"/>
            <a:ext cx="46242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Where do I find an area to contribute?</a:t>
            </a:r>
            <a:endParaRPr sz="16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See the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repositories overview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Explore the “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 wanted</a:t>
            </a: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” issues </a:t>
            </a:r>
            <a:r>
              <a:rPr lang="en" sz="11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(~200 currently)</a:t>
            </a:r>
            <a:endParaRPr sz="1100" dirty="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Jump on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discussion forum</a:t>
            </a: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mailing lists</a:t>
            </a: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&amp;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meetings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76"/>
          <p:cNvSpPr txBox="1"/>
          <p:nvPr/>
        </p:nvSpPr>
        <p:spPr>
          <a:xfrm>
            <a:off x="4907350" y="1266127"/>
            <a:ext cx="39567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" lvl="0" indent="-91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How do I become a member?</a:t>
            </a:r>
            <a:endParaRPr sz="16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" lvl="0" indent="-1409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Submit a Community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 Form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82880" lvl="0" indent="-1409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Earn a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 profile</a:t>
            </a: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through consistent engagement</a:t>
            </a:r>
            <a:endParaRPr sz="1500" dirty="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82880" lvl="0" indent="-1409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 Light"/>
              <a:buChar char="-"/>
            </a:pPr>
            <a:r>
              <a:rPr lang="en" sz="15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 the </a:t>
            </a:r>
            <a:r>
              <a:rPr lang="en" sz="1500" u="sng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Newcomers’ meeting</a:t>
            </a:r>
            <a:endParaRPr sz="1500" dirty="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0" name="Google Shape;450;p76"/>
          <p:cNvCxnSpPr>
            <a:stCxn id="444" idx="3"/>
          </p:cNvCxnSpPr>
          <p:nvPr/>
        </p:nvCxnSpPr>
        <p:spPr>
          <a:xfrm flipH="1">
            <a:off x="4572000" y="2136865"/>
            <a:ext cx="5700" cy="879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76"/>
          <p:cNvCxnSpPr/>
          <p:nvPr/>
        </p:nvCxnSpPr>
        <p:spPr>
          <a:xfrm>
            <a:off x="3323700" y="3016925"/>
            <a:ext cx="2502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57450" y="66600"/>
            <a:ext cx="9029100" cy="5010300"/>
          </a:xfrm>
          <a:prstGeom prst="roundRect">
            <a:avLst>
              <a:gd name="adj" fmla="val 3018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77"/>
          <p:cNvSpPr/>
          <p:nvPr/>
        </p:nvSpPr>
        <p:spPr>
          <a:xfrm>
            <a:off x="819720" y="3963100"/>
            <a:ext cx="520500" cy="527100"/>
          </a:xfrm>
          <a:prstGeom prst="rect">
            <a:avLst/>
          </a:prstGeom>
          <a:solidFill>
            <a:srgbClr val="00B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77"/>
          <p:cNvSpPr txBox="1">
            <a:spLocks noGrp="1"/>
          </p:cNvSpPr>
          <p:nvPr>
            <p:ph type="title" idx="4294967295"/>
          </p:nvPr>
        </p:nvSpPr>
        <p:spPr>
          <a:xfrm>
            <a:off x="1670590" y="4550800"/>
            <a:ext cx="1603200" cy="341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@mesheryio</a:t>
            </a:r>
            <a:endParaRPr sz="800" dirty="0">
              <a:solidFill>
                <a:schemeClr val="accent6"/>
              </a:solidFill>
            </a:endParaRPr>
          </a:p>
        </p:txBody>
      </p:sp>
      <p:sp>
        <p:nvSpPr>
          <p:cNvPr id="459" name="Google Shape;459;p77"/>
          <p:cNvSpPr txBox="1">
            <a:spLocks noGrp="1"/>
          </p:cNvSpPr>
          <p:nvPr>
            <p:ph type="title" idx="4294967295"/>
          </p:nvPr>
        </p:nvSpPr>
        <p:spPr>
          <a:xfrm>
            <a:off x="5785144" y="4550800"/>
            <a:ext cx="1940700" cy="2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youtube.com/c/Layer5io</a:t>
            </a:r>
            <a:endParaRPr sz="800" dirty="0">
              <a:solidFill>
                <a:schemeClr val="accent6"/>
              </a:solidFill>
            </a:endParaRPr>
          </a:p>
        </p:txBody>
      </p:sp>
      <p:pic>
        <p:nvPicPr>
          <p:cNvPr id="460" name="Google Shape;46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951" y="5183294"/>
            <a:ext cx="533700" cy="546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77"/>
          <p:cNvGrpSpPr/>
          <p:nvPr/>
        </p:nvGrpSpPr>
        <p:grpSpPr>
          <a:xfrm>
            <a:off x="3687827" y="3963096"/>
            <a:ext cx="560700" cy="527100"/>
            <a:chOff x="3609675" y="3963096"/>
            <a:chExt cx="560700" cy="527100"/>
          </a:xfrm>
        </p:grpSpPr>
        <p:sp>
          <p:nvSpPr>
            <p:cNvPr id="462" name="Google Shape;462;p77"/>
            <p:cNvSpPr/>
            <p:nvPr/>
          </p:nvSpPr>
          <p:spPr>
            <a:xfrm>
              <a:off x="3609675" y="3963096"/>
              <a:ext cx="560700" cy="527100"/>
            </a:xfrm>
            <a:prstGeom prst="rect">
              <a:avLst/>
            </a:prstGeom>
            <a:solidFill>
              <a:srgbClr val="00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63" name="Google Shape;463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0150" y="4073206"/>
              <a:ext cx="299750" cy="306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77"/>
          <p:cNvGrpSpPr/>
          <p:nvPr/>
        </p:nvGrpSpPr>
        <p:grpSpPr>
          <a:xfrm>
            <a:off x="2191842" y="3963096"/>
            <a:ext cx="560700" cy="527100"/>
            <a:chOff x="2185950" y="3963096"/>
            <a:chExt cx="560700" cy="527100"/>
          </a:xfrm>
        </p:grpSpPr>
        <p:sp>
          <p:nvSpPr>
            <p:cNvPr id="465" name="Google Shape;465;p77"/>
            <p:cNvSpPr/>
            <p:nvPr/>
          </p:nvSpPr>
          <p:spPr>
            <a:xfrm>
              <a:off x="2185950" y="3963096"/>
              <a:ext cx="560700" cy="527100"/>
            </a:xfrm>
            <a:prstGeom prst="rect">
              <a:avLst/>
            </a:prstGeom>
            <a:solidFill>
              <a:srgbClr val="00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66" name="Google Shape;466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16425" y="4073196"/>
              <a:ext cx="299754" cy="30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77"/>
          <p:cNvSpPr/>
          <p:nvPr/>
        </p:nvSpPr>
        <p:spPr>
          <a:xfrm>
            <a:off x="5094999" y="3953496"/>
            <a:ext cx="533700" cy="546300"/>
          </a:xfrm>
          <a:prstGeom prst="rect">
            <a:avLst/>
          </a:prstGeom>
          <a:solidFill>
            <a:srgbClr val="00B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8" name="Google Shape;468;p77"/>
          <p:cNvGrpSpPr/>
          <p:nvPr/>
        </p:nvGrpSpPr>
        <p:grpSpPr>
          <a:xfrm>
            <a:off x="6475150" y="3963096"/>
            <a:ext cx="560700" cy="527100"/>
            <a:chOff x="6458537" y="3963096"/>
            <a:chExt cx="560700" cy="527100"/>
          </a:xfrm>
        </p:grpSpPr>
        <p:sp>
          <p:nvSpPr>
            <p:cNvPr id="469" name="Google Shape;469;p77"/>
            <p:cNvSpPr/>
            <p:nvPr/>
          </p:nvSpPr>
          <p:spPr>
            <a:xfrm>
              <a:off x="6458537" y="3963096"/>
              <a:ext cx="560700" cy="527100"/>
            </a:xfrm>
            <a:prstGeom prst="rect">
              <a:avLst/>
            </a:prstGeom>
            <a:solidFill>
              <a:srgbClr val="00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70" name="Google Shape;470;p7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89012" y="4100715"/>
              <a:ext cx="299750" cy="2518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77"/>
          <p:cNvSpPr txBox="1">
            <a:spLocks noGrp="1"/>
          </p:cNvSpPr>
          <p:nvPr>
            <p:ph type="title" idx="4294967295"/>
          </p:nvPr>
        </p:nvSpPr>
        <p:spPr>
          <a:xfrm>
            <a:off x="7405446" y="4550800"/>
            <a:ext cx="1514400" cy="457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discuss.layer5.io</a:t>
            </a:r>
            <a:endParaRPr sz="800" dirty="0">
              <a:solidFill>
                <a:schemeClr val="accent6"/>
              </a:solidFill>
            </a:endParaRPr>
          </a:p>
        </p:txBody>
      </p:sp>
      <p:sp>
        <p:nvSpPr>
          <p:cNvPr id="472" name="Google Shape;472;p77"/>
          <p:cNvSpPr txBox="1">
            <a:spLocks noGrp="1"/>
          </p:cNvSpPr>
          <p:nvPr>
            <p:ph type="title" idx="4294967295"/>
          </p:nvPr>
        </p:nvSpPr>
        <p:spPr>
          <a:xfrm>
            <a:off x="2997820" y="4550800"/>
            <a:ext cx="1940700" cy="402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linkedin.com/company/meshery</a:t>
            </a:r>
            <a:endParaRPr sz="800" dirty="0">
              <a:solidFill>
                <a:schemeClr val="accent6"/>
              </a:solidFill>
            </a:endParaRPr>
          </a:p>
        </p:txBody>
      </p:sp>
      <p:sp>
        <p:nvSpPr>
          <p:cNvPr id="473" name="Google Shape;473;p77"/>
          <p:cNvSpPr txBox="1">
            <a:spLocks noGrp="1"/>
          </p:cNvSpPr>
          <p:nvPr>
            <p:ph type="title" idx="4294967295"/>
          </p:nvPr>
        </p:nvSpPr>
        <p:spPr>
          <a:xfrm>
            <a:off x="122175" y="4550800"/>
            <a:ext cx="1940700" cy="402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github.com/meshery</a:t>
            </a:r>
            <a:endParaRPr sz="900" u="sng" dirty="0">
              <a:solidFill>
                <a:schemeClr val="accent6"/>
              </a:solidFill>
            </a:endParaRPr>
          </a:p>
        </p:txBody>
      </p:sp>
      <p:grpSp>
        <p:nvGrpSpPr>
          <p:cNvPr id="474" name="Google Shape;474;p77"/>
          <p:cNvGrpSpPr/>
          <p:nvPr/>
        </p:nvGrpSpPr>
        <p:grpSpPr>
          <a:xfrm>
            <a:off x="7587025" y="5183296"/>
            <a:ext cx="560700" cy="527100"/>
            <a:chOff x="7882300" y="3963096"/>
            <a:chExt cx="560700" cy="527100"/>
          </a:xfrm>
        </p:grpSpPr>
        <p:sp>
          <p:nvSpPr>
            <p:cNvPr id="475" name="Google Shape;475;p77"/>
            <p:cNvSpPr/>
            <p:nvPr/>
          </p:nvSpPr>
          <p:spPr>
            <a:xfrm>
              <a:off x="7882300" y="3963096"/>
              <a:ext cx="560700" cy="527100"/>
            </a:xfrm>
            <a:prstGeom prst="rect">
              <a:avLst/>
            </a:prstGeom>
            <a:solidFill>
              <a:srgbClr val="00B39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76" name="Google Shape;476;p7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973101" y="4033602"/>
              <a:ext cx="379100" cy="38608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77" name="Google Shape;477;p77"/>
          <p:cNvSpPr txBox="1"/>
          <p:nvPr/>
        </p:nvSpPr>
        <p:spPr>
          <a:xfrm>
            <a:off x="680325" y="2768150"/>
            <a:ext cx="3393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EFF41"/>
                </a:solidFill>
                <a:latin typeface="Open Sans"/>
                <a:ea typeface="Open Sans"/>
                <a:cs typeface="Open Sans"/>
                <a:sym typeface="Open Sans"/>
              </a:rPr>
              <a:t>#1 Most Popular Project </a:t>
            </a:r>
            <a:endParaRPr sz="1300" b="1" dirty="0">
              <a:solidFill>
                <a:srgbClr val="EEFF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EEEE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Linux Foundation Mentorship Program</a:t>
            </a:r>
            <a:endParaRPr sz="1500" dirty="0">
              <a:solidFill>
                <a:srgbClr val="EEEEE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78" name="Google Shape;478;p77"/>
          <p:cNvCxnSpPr/>
          <p:nvPr/>
        </p:nvCxnSpPr>
        <p:spPr>
          <a:xfrm rot="10800000">
            <a:off x="1234800" y="2038352"/>
            <a:ext cx="81300" cy="891300"/>
          </a:xfrm>
          <a:prstGeom prst="curvedConnector3">
            <a:avLst>
              <a:gd name="adj1" fmla="val 392739"/>
            </a:avLst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9" name="Google Shape;479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5250" y="253250"/>
            <a:ext cx="2623299" cy="267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56075" y="1783950"/>
            <a:ext cx="981225" cy="8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7"/>
          <p:cNvSpPr txBox="1">
            <a:spLocks noGrp="1"/>
          </p:cNvSpPr>
          <p:nvPr>
            <p:ph type="title" idx="4294967295"/>
          </p:nvPr>
        </p:nvSpPr>
        <p:spPr>
          <a:xfrm>
            <a:off x="4560235" y="4550800"/>
            <a:ext cx="1603200" cy="402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6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slack.meshery.io</a:t>
            </a:r>
            <a:endParaRPr sz="800" dirty="0">
              <a:solidFill>
                <a:schemeClr val="accent6"/>
              </a:solidFill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 rotWithShape="1">
          <a:blip r:embed="rId16">
            <a:alphaModFix/>
          </a:blip>
          <a:srcRect l="8038" t="8038" r="8047" b="8047"/>
          <a:stretch/>
        </p:blipFill>
        <p:spPr>
          <a:xfrm>
            <a:off x="5094977" y="3959796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31519" y="4070591"/>
            <a:ext cx="296945" cy="3121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7"/>
          <p:cNvSpPr/>
          <p:nvPr/>
        </p:nvSpPr>
        <p:spPr>
          <a:xfrm>
            <a:off x="7882300" y="3963100"/>
            <a:ext cx="560700" cy="527100"/>
          </a:xfrm>
          <a:prstGeom prst="flowChartProcess">
            <a:avLst/>
          </a:prstGeom>
          <a:solidFill>
            <a:srgbClr val="00B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5" name="Google Shape;485;p7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100" y="4034413"/>
            <a:ext cx="341100" cy="3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72185" y="401326"/>
            <a:ext cx="3861018" cy="237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93690" y="2242325"/>
            <a:ext cx="2471411" cy="12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/>
        </p:nvSpPr>
        <p:spPr>
          <a:xfrm>
            <a:off x="1644350" y="2285400"/>
            <a:ext cx="57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Thank you</a:t>
            </a:r>
            <a:endParaRPr sz="72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8"/>
          <p:cNvSpPr txBox="1"/>
          <p:nvPr/>
        </p:nvSpPr>
        <p:spPr>
          <a:xfrm>
            <a:off x="417900" y="794318"/>
            <a:ext cx="40452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Yash </a:t>
            </a:r>
            <a:r>
              <a:rPr lang="en" sz="4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Sharma</a:t>
            </a:r>
            <a:endParaRPr sz="42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pic>
        <p:nvPicPr>
          <p:cNvPr id="369" name="Google Shape;369;p68"/>
          <p:cNvPicPr preferRelativeResize="0"/>
          <p:nvPr/>
        </p:nvPicPr>
        <p:blipFill rotWithShape="1">
          <a:blip r:embed="rId4">
            <a:alphaModFix/>
          </a:blip>
          <a:srcRect l="980" r="970"/>
          <a:stretch/>
        </p:blipFill>
        <p:spPr>
          <a:xfrm>
            <a:off x="5493725" y="1206150"/>
            <a:ext cx="2677800" cy="2731200"/>
          </a:xfrm>
          <a:prstGeom prst="ellipse">
            <a:avLst/>
          </a:prstGeom>
          <a:noFill/>
          <a:ln w="38100" cap="flat" cmpd="sng">
            <a:solidFill>
              <a:srgbClr val="00D3A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70" name="Google Shape;370;p68"/>
          <p:cNvGrpSpPr/>
          <p:nvPr/>
        </p:nvGrpSpPr>
        <p:grpSpPr>
          <a:xfrm>
            <a:off x="1167050" y="1590825"/>
            <a:ext cx="2409981" cy="400200"/>
            <a:chOff x="1094907" y="2308532"/>
            <a:chExt cx="2409982" cy="400200"/>
          </a:xfrm>
        </p:grpSpPr>
        <p:pic>
          <p:nvPicPr>
            <p:cNvPr id="371" name="Google Shape;371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9988" y="2356200"/>
              <a:ext cx="1134901" cy="3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68"/>
            <p:cNvSpPr txBox="1"/>
            <p:nvPr/>
          </p:nvSpPr>
          <p:spPr>
            <a:xfrm>
              <a:off x="1094907" y="2308532"/>
              <a:ext cx="141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LFX mentee at</a:t>
              </a:r>
              <a:endParaRPr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grpSp>
        <p:nvGrpSpPr>
          <p:cNvPr id="373" name="Google Shape;373;p68"/>
          <p:cNvGrpSpPr/>
          <p:nvPr/>
        </p:nvGrpSpPr>
        <p:grpSpPr>
          <a:xfrm>
            <a:off x="766231" y="2846615"/>
            <a:ext cx="3213150" cy="330600"/>
            <a:chOff x="949600" y="3423875"/>
            <a:chExt cx="3213150" cy="330600"/>
          </a:xfrm>
        </p:grpSpPr>
        <p:sp>
          <p:nvSpPr>
            <p:cNvPr id="374" name="Google Shape;374;p68"/>
            <p:cNvSpPr txBox="1"/>
            <p:nvPr/>
          </p:nvSpPr>
          <p:spPr>
            <a:xfrm>
              <a:off x="1175050" y="3423875"/>
              <a:ext cx="2987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1">
                  <a:solidFill>
                    <a:schemeClr val="lt1"/>
                  </a:solidFill>
                  <a:uFill>
                    <a:noFill/>
                  </a:uFill>
                  <a:latin typeface="Open Sans Light"/>
                  <a:ea typeface="Open Sans Light"/>
                  <a:cs typeface="Open Sans Light"/>
                  <a:sym typeface="Open Sans Light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@yashsharma_f</a:t>
              </a:r>
              <a:endParaRPr sz="1100" i="1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pic>
          <p:nvPicPr>
            <p:cNvPr id="375" name="Google Shape;375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9600" y="3496424"/>
              <a:ext cx="225449" cy="185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68"/>
          <p:cNvGrpSpPr/>
          <p:nvPr/>
        </p:nvGrpSpPr>
        <p:grpSpPr>
          <a:xfrm>
            <a:off x="766231" y="2414290"/>
            <a:ext cx="3609750" cy="369300"/>
            <a:chOff x="949600" y="3054575"/>
            <a:chExt cx="3609750" cy="369300"/>
          </a:xfrm>
        </p:grpSpPr>
        <p:sp>
          <p:nvSpPr>
            <p:cNvPr id="377" name="Google Shape;377;p68"/>
            <p:cNvSpPr txBox="1"/>
            <p:nvPr/>
          </p:nvSpPr>
          <p:spPr>
            <a:xfrm>
              <a:off x="1175050" y="3054575"/>
              <a:ext cx="338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1">
                  <a:solidFill>
                    <a:schemeClr val="lt1"/>
                  </a:solidFill>
                  <a:uFill>
                    <a:noFill/>
                  </a:uFill>
                  <a:latin typeface="Open Sans Light"/>
                  <a:ea typeface="Open Sans Light"/>
                  <a:cs typeface="Open Sans Light"/>
                  <a:sym typeface="Open Sans Ligh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layer5.io/community/members/yash-sharma</a:t>
              </a:r>
              <a:endParaRPr sz="1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78" name="Google Shape;378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49600" y="3126500"/>
              <a:ext cx="225450" cy="225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68"/>
          <p:cNvGrpSpPr/>
          <p:nvPr/>
        </p:nvGrpSpPr>
        <p:grpSpPr>
          <a:xfrm>
            <a:off x="727779" y="3240250"/>
            <a:ext cx="2500995" cy="369300"/>
            <a:chOff x="834948" y="3621250"/>
            <a:chExt cx="2500995" cy="369300"/>
          </a:xfrm>
        </p:grpSpPr>
        <p:sp>
          <p:nvSpPr>
            <p:cNvPr id="380" name="Google Shape;380;p68"/>
            <p:cNvSpPr txBox="1"/>
            <p:nvPr/>
          </p:nvSpPr>
          <p:spPr>
            <a:xfrm>
              <a:off x="1098843" y="3621250"/>
              <a:ext cx="223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1">
                  <a:solidFill>
                    <a:schemeClr val="lt1"/>
                  </a:solidFill>
                  <a:uFill>
                    <a:noFill/>
                  </a:uFill>
                  <a:latin typeface="Open Sans Light"/>
                  <a:ea typeface="Open Sans Light"/>
                  <a:cs typeface="Open Sans Light"/>
                  <a:sym typeface="Open Sans Ligh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github.com/Yashsharma1911 </a:t>
              </a:r>
              <a:endParaRPr sz="1100" i="1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pic>
          <p:nvPicPr>
            <p:cNvPr id="381" name="Google Shape;381;p6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4948" y="3685739"/>
              <a:ext cx="282151" cy="275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 txBox="1">
            <a:spLocks noGrp="1"/>
          </p:cNvSpPr>
          <p:nvPr>
            <p:ph type="body" idx="2"/>
          </p:nvPr>
        </p:nvSpPr>
        <p:spPr>
          <a:xfrm>
            <a:off x="4939500" y="758527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 dirty="0">
                <a:solidFill>
                  <a:srgbClr val="1E2117"/>
                </a:solidFill>
                <a:latin typeface="+mj-lt"/>
                <a:ea typeface="Open Sans" panose="020F0502020204030204" pitchFamily="34" charset="0"/>
                <a:cs typeface="Open Sans" panose="020F0502020204030204" pitchFamily="34" charset="0"/>
              </a:rPr>
              <a:t>Cloud Native Management</a:t>
            </a:r>
            <a:endParaRPr sz="4200" dirty="0">
              <a:solidFill>
                <a:srgbClr val="1E2117"/>
              </a:solidFill>
              <a:latin typeface="+mj-lt"/>
              <a:ea typeface="Open Sans" panose="020F0502020204030204" pitchFamily="34" charset="0"/>
              <a:cs typeface="Open Sans" panose="020F0502020204030204" pitchFamily="34" charset="0"/>
            </a:endParaRPr>
          </a:p>
        </p:txBody>
      </p:sp>
      <p:pic>
        <p:nvPicPr>
          <p:cNvPr id="387" name="Google Shape;3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81" y="1545700"/>
            <a:ext cx="2052174" cy="20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/>
        </p:nvSpPr>
        <p:spPr>
          <a:xfrm>
            <a:off x="190275" y="1242200"/>
            <a:ext cx="38535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Visually and collaboractively manage your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infrastructure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cloud native management platform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99" name="Google Shape;3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800" y="223638"/>
            <a:ext cx="10953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623" y="1606450"/>
            <a:ext cx="4791572" cy="29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/>
        </p:nvSpPr>
        <p:spPr>
          <a:xfrm>
            <a:off x="190275" y="1242200"/>
            <a:ext cx="38535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Visually and collaboractively manage your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infrastructure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Multi-cluster management for Kubernetes            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and Clouds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cloud native management platform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99" name="Google Shape;3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800" y="223638"/>
            <a:ext cx="10953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623" y="1606450"/>
            <a:ext cx="4791572" cy="294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48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/>
        </p:nvSpPr>
        <p:spPr>
          <a:xfrm>
            <a:off x="190275" y="1242200"/>
            <a:ext cx="38535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Visually and collaboractively manage your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infrastructure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Multi-cluster management for Kubernetes            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and Clouds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Context-Aware Policies For Designs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    </a:t>
            </a:r>
            <a:r>
              <a:rPr lang="en" sz="10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Backed by OPA evaluation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endParaRPr dirty="0">
              <a:solidFill>
                <a:srgbClr val="EEEEE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cloud native management platform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99" name="Google Shape;3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800" y="223638"/>
            <a:ext cx="10953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623" y="1606450"/>
            <a:ext cx="4791572" cy="294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12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/>
        </p:nvSpPr>
        <p:spPr>
          <a:xfrm>
            <a:off x="190275" y="1242200"/>
            <a:ext cx="38535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Visually and collaboractively manage your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infrastructure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Multi-cluster management for Kubernetes            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and Clouds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Context-Aware Policies For Designs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    </a:t>
            </a:r>
            <a:r>
              <a:rPr lang="en" sz="10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Backed by OPA evaluation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Service Catalog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Operational best practices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cloud native management platform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99" name="Google Shape;3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800" y="223638"/>
            <a:ext cx="10953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623" y="1606450"/>
            <a:ext cx="4791572" cy="294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90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/>
        </p:nvSpPr>
        <p:spPr>
          <a:xfrm>
            <a:off x="190275" y="1242200"/>
            <a:ext cx="38535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D3A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Visually and collaboractively manage your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infrastructure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</a:t>
            </a: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✔︎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Multi-cluster management for Kubernetes            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and Clouds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Context-Aware Policies For Designs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         </a:t>
            </a:r>
            <a:r>
              <a:rPr lang="en" sz="10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Backed by OPA evaluation</a:t>
            </a: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 ✔︎  </a:t>
            </a:r>
            <a:r>
              <a:rPr lang="en" sz="13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Service Catalog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EEE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Operational best practices</a:t>
            </a:r>
            <a:endParaRPr sz="1300" dirty="0">
              <a:solidFill>
                <a:srgbClr val="EEEE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161600" y="263650"/>
            <a:ext cx="76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cloud native management platform</a:t>
            </a:r>
            <a:endParaRPr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EEFF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Meshery</a:t>
            </a:r>
            <a:endParaRPr sz="1500" i="1" dirty="0">
              <a:solidFill>
                <a:srgbClr val="EEFF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016" y="4551300"/>
            <a:ext cx="191911" cy="2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868" y="4551308"/>
            <a:ext cx="250040" cy="24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65" y="4551300"/>
            <a:ext cx="241975" cy="2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87" y="4554382"/>
            <a:ext cx="250052" cy="25002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0"/>
          <p:cNvSpPr txBox="1"/>
          <p:nvPr/>
        </p:nvSpPr>
        <p:spPr>
          <a:xfrm>
            <a:off x="298425" y="4180225"/>
            <a:ext cx="3623700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Supports 200+ Integrations </a:t>
            </a:r>
            <a:r>
              <a:rPr lang="en" sz="1000" i="1" u="sng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meshery.io/integrations</a:t>
            </a:r>
            <a:endParaRPr sz="16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99" name="Google Shape;39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424" y="223650"/>
            <a:ext cx="863174" cy="8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1800" y="223638"/>
            <a:ext cx="10953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550" y="4554350"/>
            <a:ext cx="250074" cy="2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0625" y="4541225"/>
            <a:ext cx="250075" cy="270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0"/>
          <p:cNvSpPr txBox="1"/>
          <p:nvPr/>
        </p:nvSpPr>
        <p:spPr>
          <a:xfrm>
            <a:off x="2194533" y="4546805"/>
            <a:ext cx="362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…..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404" name="Google Shape;404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80623" y="1606450"/>
            <a:ext cx="4791572" cy="294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63000">
              <a:srgbClr val="096258"/>
            </a:gs>
            <a:gs pos="100000">
              <a:srgbClr val="00B39F"/>
            </a:gs>
          </a:gsLst>
          <a:lin ang="2698631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1"/>
          <p:cNvSpPr txBox="1">
            <a:spLocks noGrp="1"/>
          </p:cNvSpPr>
          <p:nvPr>
            <p:ph type="body" idx="2"/>
          </p:nvPr>
        </p:nvSpPr>
        <p:spPr>
          <a:xfrm>
            <a:off x="4939500" y="758527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 dirty="0">
                <a:solidFill>
                  <a:srgbClr val="1E2117"/>
                </a:solidFill>
                <a:latin typeface="+mj-lt"/>
              </a:rPr>
              <a:t>Demo</a:t>
            </a:r>
            <a:endParaRPr sz="4200" dirty="0">
              <a:solidFill>
                <a:srgbClr val="1E2117"/>
              </a:solidFill>
              <a:latin typeface="+mj-lt"/>
            </a:endParaRPr>
          </a:p>
        </p:txBody>
      </p:sp>
      <p:pic>
        <p:nvPicPr>
          <p:cNvPr id="410" name="Google Shape;4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25" y="1644412"/>
            <a:ext cx="1623475" cy="1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yer5 Slide Template (Public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263238"/>
      </a:accent5>
      <a:accent6>
        <a:srgbClr val="EEFF41"/>
      </a:accent6>
      <a:hlink>
        <a:srgbClr val="00D3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595959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B39F"/>
      </a:accent5>
      <a:accent6>
        <a:srgbClr val="EEFF41"/>
      </a:accent6>
      <a:hlink>
        <a:srgbClr val="00D3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D3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422</Words>
  <Application>Microsoft Office PowerPoint</Application>
  <PresentationFormat>On-screen Show (16:9)</PresentationFormat>
  <Paragraphs>104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Open Sans SemiBold</vt:lpstr>
      <vt:lpstr>Open Sans</vt:lpstr>
      <vt:lpstr>Open Sans Light</vt:lpstr>
      <vt:lpstr>Layer5 Slide Template (Public)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 the Layer5 Community! </vt:lpstr>
      <vt:lpstr>@mesheryio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Mukesh Sharma</cp:lastModifiedBy>
  <cp:revision>5</cp:revision>
  <dcterms:modified xsi:type="dcterms:W3CDTF">2024-08-11T21:04:21Z</dcterms:modified>
</cp:coreProperties>
</file>